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wdp" ContentType="image/vnd.ms-photo"/>
  <Default Extension="png" ContentType="image/png"/>
  <Default Extension="tiff" ContentType="image/tif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501" r:id="rId3"/>
    <p:sldId id="503" r:id="rId4"/>
    <p:sldId id="502" r:id="rId5"/>
    <p:sldId id="500" r:id="rId6"/>
    <p:sldId id="505" r:id="rId7"/>
    <p:sldId id="504" r:id="rId8"/>
    <p:sldId id="506" r:id="rId9"/>
    <p:sldId id="498" r:id="rId10"/>
    <p:sldId id="507" r:id="rId11"/>
    <p:sldId id="508" r:id="rId12"/>
    <p:sldId id="523" r:id="rId13"/>
    <p:sldId id="514" r:id="rId14"/>
    <p:sldId id="489" r:id="rId15"/>
    <p:sldId id="492" r:id="rId16"/>
    <p:sldId id="509" r:id="rId17"/>
    <p:sldId id="510" r:id="rId18"/>
    <p:sldId id="511" r:id="rId19"/>
    <p:sldId id="512" r:id="rId20"/>
    <p:sldId id="513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个人介绍" id="{AD411676-76F2-42D8-8E53-59B71259671A}">
          <p14:sldIdLst>
            <p14:sldId id="501"/>
            <p14:sldId id="505"/>
            <p14:sldId id="506"/>
            <p14:sldId id="498"/>
            <p14:sldId id="507"/>
            <p14:sldId id="514"/>
            <p14:sldId id="492"/>
            <p14:sldId id="509"/>
            <p14:sldId id="510"/>
            <p14:sldId id="512"/>
            <p14:sldId id="513"/>
            <p14:sldId id="523"/>
            <p14:sldId id="489"/>
            <p14:sldId id="503"/>
            <p14:sldId id="504"/>
            <p14:sldId id="502"/>
            <p14:sldId id="500"/>
            <p14:sldId id="508"/>
            <p14:sldId id="511"/>
          </p14:sldIdLst>
        </p14:section>
        <p14:section name="总结" id="{7563B97A-0CA1-45BF-93ED-35194506BA5E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D47D"/>
    <a:srgbClr val="474747"/>
    <a:srgbClr val="F2DD49"/>
    <a:srgbClr val="FF9900"/>
    <a:srgbClr val="F4F4F4"/>
    <a:srgbClr val="565656"/>
    <a:srgbClr val="F5F5F5"/>
    <a:srgbClr val="46A1FF"/>
    <a:srgbClr val="FF33C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58" autoAdjust="0"/>
    <p:restoredTop sz="96387" autoAdjust="0"/>
  </p:normalViewPr>
  <p:slideViewPr>
    <p:cSldViewPr snapToGrid="0">
      <p:cViewPr>
        <p:scale>
          <a:sx n="82" d="100"/>
          <a:sy n="82" d="100"/>
        </p:scale>
        <p:origin x="144" y="688"/>
      </p:cViewPr>
      <p:guideLst>
        <p:guide pos="3840"/>
        <p:guide orient="horz" pos="2104"/>
      </p:guideLst>
    </p:cSldViewPr>
  </p:slideViewPr>
  <p:outlineViewPr>
    <p:cViewPr>
      <p:scale>
        <a:sx n="33" d="100"/>
        <a:sy n="33" d="100"/>
      </p:scale>
      <p:origin x="0" y="-230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35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中国企业级SaaS市场规模占全球比例(%)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工作表1!$A$2:$A$6</c:f>
              <c:strCache>
                <c:ptCount val="5"/>
                <c:pt idx="0">
                  <c:v>2017</c:v>
                </c:pt>
                <c:pt idx="1">
                  <c:v>2018</c:v>
                </c:pt>
                <c:pt idx="2">
                  <c:v>2019e</c:v>
                </c:pt>
                <c:pt idx="3">
                  <c:v>2020e</c:v>
                </c:pt>
                <c:pt idx="4">
                  <c:v>2021e</c:v>
                </c:pt>
              </c:strCache>
            </c:strRef>
          </c:cat>
          <c:val>
            <c:numRef>
              <c:f>工作表1!$B$2:$B$6</c:f>
              <c:numCache>
                <c:formatCode>General</c:formatCode>
                <c:ptCount val="5"/>
                <c:pt idx="0">
                  <c:v>4.1</c:v>
                </c:pt>
                <c:pt idx="1">
                  <c:v>4.6</c:v>
                </c:pt>
                <c:pt idx="2">
                  <c:v>5.4</c:v>
                </c:pt>
                <c:pt idx="3">
                  <c:v>6.7</c:v>
                </c:pt>
                <c:pt idx="4">
                  <c:v>8.4</c:v>
                </c:pt>
              </c:numCache>
            </c:numRef>
          </c:val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中国GDP占全球比例(%)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工作表1!$A$2:$A$6</c:f>
              <c:strCache>
                <c:ptCount val="5"/>
                <c:pt idx="0">
                  <c:v>2017</c:v>
                </c:pt>
                <c:pt idx="1">
                  <c:v>2018</c:v>
                </c:pt>
                <c:pt idx="2">
                  <c:v>2019e</c:v>
                </c:pt>
                <c:pt idx="3">
                  <c:v>2020e</c:v>
                </c:pt>
                <c:pt idx="4">
                  <c:v>2021e</c:v>
                </c:pt>
              </c:strCache>
            </c:strRef>
          </c:cat>
          <c:val>
            <c:numRef>
              <c:f>工作表1!$C$2:$C$6</c:f>
              <c:numCache>
                <c:formatCode>General</c:formatCode>
                <c:ptCount val="5"/>
                <c:pt idx="0">
                  <c:v>15.1</c:v>
                </c:pt>
                <c:pt idx="1">
                  <c:v>15.8</c:v>
                </c:pt>
                <c:pt idx="2">
                  <c:v>16.3</c:v>
                </c:pt>
                <c:pt idx="3">
                  <c:v>16.8</c:v>
                </c:pt>
                <c:pt idx="4">
                  <c:v>17.3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8362688"/>
        <c:axId val="1719323744"/>
      </c:barChart>
      <c:catAx>
        <c:axId val="1718362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719323744"/>
        <c:crosses val="autoZero"/>
        <c:auto val="1"/>
        <c:lblAlgn val="ctr"/>
        <c:lblOffset val="100"/>
        <c:noMultiLvlLbl val="0"/>
      </c:catAx>
      <c:valAx>
        <c:axId val="1719323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718362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7568830811764"/>
          <c:y val="0.0313545176304971"/>
          <c:w val="0.710313547736698"/>
          <c:h val="0.918478254160707"/>
        </c:manualLayout>
      </c:layout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埃森哲研究</c:v>
                </c:pt>
              </c:strCache>
            </c:strRef>
          </c:tx>
          <c:spPr>
            <a:ln w="19050">
              <a:solidFill>
                <a:srgbClr val="F4F4F4"/>
              </a:solidFill>
            </a:ln>
          </c:spPr>
          <c:explosion val="0"/>
          <c:dPt>
            <c:idx val="0"/>
            <c:bubble3D val="0"/>
            <c:spPr>
              <a:solidFill>
                <a:srgbClr val="FED47D"/>
              </a:solidFill>
              <a:ln w="19050">
                <a:solidFill>
                  <a:srgbClr val="F4F4F4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rgbClr val="F4F4F4"/>
                </a:solidFill>
              </a:ln>
              <a:effectLst/>
            </c:spPr>
          </c:dPt>
          <c:dLbls>
            <c:delete val="1"/>
          </c:dLbls>
          <c:cat>
            <c:numRef>
              <c:f>工作表1!$A$2:$A$3</c:f>
              <c:numCache>
                <c:formatCode>General</c:formatCode>
                <c:ptCount val="2"/>
              </c:numCache>
            </c:num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7</c:v>
                </c:pt>
                <c:pt idx="1">
                  <c:v>93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2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0B6CC5-D058-CD4F-AFBD-B16A9BD3E16E}" type="doc">
      <dgm:prSet loTypeId="urn:microsoft.com/office/officeart/2005/8/layout/pyramid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6171622-9899-9543-9F21-FCA1E794BBBD}">
      <dgm:prSet phldrT="[文本]"/>
      <dgm:spPr>
        <a:solidFill>
          <a:schemeClr val="bg1"/>
        </a:solidFill>
        <a:ln>
          <a:solidFill>
            <a:schemeClr val="tx1">
              <a:lumMod val="75000"/>
              <a:lumOff val="25000"/>
            </a:schemeClr>
          </a:solidFill>
        </a:ln>
      </dgm:spPr>
      <dgm:t>
        <a:bodyPr/>
        <a:lstStyle/>
        <a:p>
          <a:r>
            <a:rPr lang="zh-CN" altLang="en-US" b="0" i="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数字</a:t>
          </a:r>
        </a:p>
        <a:p>
          <a:r>
            <a:rPr lang="zh-CN" altLang="en-US" b="0" i="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治理</a:t>
          </a:r>
          <a:endParaRPr lang="zh-CN" altLang="en-US" b="0" i="0" dirty="0">
            <a:solidFill>
              <a:schemeClr val="tx1">
                <a:lumMod val="75000"/>
                <a:lumOff val="25000"/>
              </a:schemeClr>
            </a:solidFill>
            <a:latin typeface="Source Han Sans CN" charset="-122"/>
            <a:ea typeface="Source Han Sans CN" charset="-122"/>
            <a:cs typeface="Source Han Sans CN" charset="-122"/>
          </a:endParaRPr>
        </a:p>
      </dgm:t>
    </dgm:pt>
    <dgm:pt modelId="{494F656E-1F1C-1140-AAD3-E6DBF5A31F22}" cxnId="{D6D8FBE4-2A0A-2847-98FB-FBC48B8DDD87}" type="parTrans">
      <dgm:prSet/>
      <dgm:spPr/>
      <dgm:t>
        <a:bodyPr/>
        <a:lstStyle/>
        <a:p>
          <a:endParaRPr lang="zh-CN" altLang="en-US"/>
        </a:p>
      </dgm:t>
    </dgm:pt>
    <dgm:pt modelId="{85A8187E-DE4B-FA4A-90A4-3D887E44168A}" cxnId="{D6D8FBE4-2A0A-2847-98FB-FBC48B8DDD87}" type="sibTrans">
      <dgm:prSet/>
      <dgm:spPr/>
      <dgm:t>
        <a:bodyPr/>
        <a:lstStyle/>
        <a:p>
          <a:endParaRPr lang="zh-CN" altLang="en-US"/>
        </a:p>
      </dgm:t>
    </dgm:pt>
    <dgm:pt modelId="{502A8DAE-FD82-A546-BBB1-7003FC0C3E24}">
      <dgm:prSet phldrT="[文本]"/>
      <dgm:spPr>
        <a:solidFill>
          <a:schemeClr val="bg1"/>
        </a:solidFill>
        <a:ln>
          <a:solidFill>
            <a:schemeClr val="tx1">
              <a:lumMod val="75000"/>
              <a:lumOff val="25000"/>
            </a:schemeClr>
          </a:solidFill>
        </a:ln>
      </dgm:spPr>
      <dgm:t>
        <a:bodyPr/>
        <a:lstStyle/>
        <a:p>
          <a:r>
            <a:rPr lang="zh-CN" altLang="en-US" b="0" i="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数字</a:t>
          </a:r>
        </a:p>
        <a:p>
          <a:r>
            <a:rPr lang="zh-CN" altLang="en-US" b="0" i="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思维</a:t>
          </a:r>
          <a:endParaRPr lang="zh-CN" altLang="en-US" b="0" i="0" dirty="0">
            <a:solidFill>
              <a:schemeClr val="tx1">
                <a:lumMod val="75000"/>
                <a:lumOff val="25000"/>
              </a:schemeClr>
            </a:solidFill>
            <a:latin typeface="Source Han Sans CN" charset="-122"/>
            <a:ea typeface="Source Han Sans CN" charset="-122"/>
            <a:cs typeface="Source Han Sans CN" charset="-122"/>
          </a:endParaRPr>
        </a:p>
      </dgm:t>
    </dgm:pt>
    <dgm:pt modelId="{8DED552E-1A2F-CE41-A3A4-D76A10941FC4}" cxnId="{A8415D28-802B-6446-9858-9FD2A1962838}" type="parTrans">
      <dgm:prSet/>
      <dgm:spPr/>
      <dgm:t>
        <a:bodyPr/>
        <a:lstStyle/>
        <a:p>
          <a:endParaRPr lang="zh-CN" altLang="en-US"/>
        </a:p>
      </dgm:t>
    </dgm:pt>
    <dgm:pt modelId="{A703444D-6EDC-3F48-A351-ACFB7B1EAFA7}" cxnId="{A8415D28-802B-6446-9858-9FD2A1962838}" type="sibTrans">
      <dgm:prSet/>
      <dgm:spPr/>
      <dgm:t>
        <a:bodyPr/>
        <a:lstStyle/>
        <a:p>
          <a:endParaRPr lang="zh-CN" altLang="en-US"/>
        </a:p>
      </dgm:t>
    </dgm:pt>
    <dgm:pt modelId="{FA0B89AF-9E34-334D-A3AE-DFD47B7095F0}">
      <dgm:prSet phldrT="[文本]" custT="1"/>
      <dgm:spPr>
        <a:solidFill>
          <a:schemeClr val="bg1"/>
        </a:solidFill>
        <a:ln>
          <a:solidFill>
            <a:schemeClr val="tx1">
              <a:lumMod val="75000"/>
              <a:lumOff val="25000"/>
            </a:schemeClr>
          </a:solidFill>
        </a:ln>
      </dgm:spPr>
      <dgm:t>
        <a:bodyPr/>
        <a:lstStyle/>
        <a:p>
          <a:endParaRPr lang="zh-CN" altLang="en-US" sz="1800" b="0" i="0" dirty="0">
            <a:solidFill>
              <a:schemeClr val="accent4"/>
            </a:solidFill>
            <a:latin typeface="Source Han Sans CN" charset="-122"/>
            <a:ea typeface="Source Han Sans CN" charset="-122"/>
            <a:cs typeface="Source Han Sans CN" charset="-122"/>
          </a:endParaRPr>
        </a:p>
      </dgm:t>
    </dgm:pt>
    <dgm:pt modelId="{7C1BB6A2-7E8B-4840-AAE7-34BB6490A997}" cxnId="{99FBFCD3-1FDD-494F-AC50-C028E5C0B31F}" type="parTrans">
      <dgm:prSet/>
      <dgm:spPr/>
      <dgm:t>
        <a:bodyPr/>
        <a:lstStyle/>
        <a:p>
          <a:endParaRPr lang="zh-CN" altLang="en-US"/>
        </a:p>
      </dgm:t>
    </dgm:pt>
    <dgm:pt modelId="{96271EE5-0D3C-4F40-A0EA-57118390FB6C}" cxnId="{99FBFCD3-1FDD-494F-AC50-C028E5C0B31F}" type="sibTrans">
      <dgm:prSet/>
      <dgm:spPr/>
      <dgm:t>
        <a:bodyPr/>
        <a:lstStyle/>
        <a:p>
          <a:endParaRPr lang="zh-CN" altLang="en-US"/>
        </a:p>
      </dgm:t>
    </dgm:pt>
    <dgm:pt modelId="{6ECC119E-D647-B34B-A19B-116A9D98F3D2}">
      <dgm:prSet phldrT="[文本]"/>
      <dgm:spPr>
        <a:solidFill>
          <a:schemeClr val="bg1"/>
        </a:solidFill>
        <a:ln>
          <a:solidFill>
            <a:schemeClr val="tx1">
              <a:lumMod val="75000"/>
              <a:lumOff val="25000"/>
            </a:schemeClr>
          </a:solidFill>
        </a:ln>
      </dgm:spPr>
      <dgm:t>
        <a:bodyPr/>
        <a:lstStyle/>
        <a:p>
          <a:r>
            <a:rPr lang="zh-CN" altLang="en-US" b="0" i="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数字</a:t>
          </a:r>
        </a:p>
        <a:p>
          <a:r>
            <a:rPr lang="zh-CN" altLang="en-US" b="0" i="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工具</a:t>
          </a:r>
          <a:endParaRPr lang="zh-CN" altLang="en-US" b="0" i="0" dirty="0">
            <a:solidFill>
              <a:schemeClr val="tx1">
                <a:lumMod val="75000"/>
                <a:lumOff val="25000"/>
              </a:schemeClr>
            </a:solidFill>
            <a:latin typeface="Source Han Sans CN" charset="-122"/>
            <a:ea typeface="Source Han Sans CN" charset="-122"/>
            <a:cs typeface="Source Han Sans CN" charset="-122"/>
          </a:endParaRPr>
        </a:p>
      </dgm:t>
    </dgm:pt>
    <dgm:pt modelId="{055F3C17-4FF6-5E47-A43A-88DBB829CA66}" cxnId="{5BDFCEAE-AFD8-1A4A-A58E-F8FB0D3F3D6C}" type="parTrans">
      <dgm:prSet/>
      <dgm:spPr/>
      <dgm:t>
        <a:bodyPr/>
        <a:lstStyle/>
        <a:p>
          <a:endParaRPr lang="zh-CN" altLang="en-US"/>
        </a:p>
      </dgm:t>
    </dgm:pt>
    <dgm:pt modelId="{31BE6C2E-50F8-5042-8718-00A822788EFA}" cxnId="{5BDFCEAE-AFD8-1A4A-A58E-F8FB0D3F3D6C}" type="sibTrans">
      <dgm:prSet/>
      <dgm:spPr/>
      <dgm:t>
        <a:bodyPr/>
        <a:lstStyle/>
        <a:p>
          <a:endParaRPr lang="zh-CN" altLang="en-US"/>
        </a:p>
      </dgm:t>
    </dgm:pt>
    <dgm:pt modelId="{FF1E761A-E6BD-8141-A4F5-31ED5070808D}" type="pres">
      <dgm:prSet presAssocID="{8B0B6CC5-D058-CD4F-AFBD-B16A9BD3E16E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60603906-5210-CC4F-9B32-07F28E92B9BE}" type="pres">
      <dgm:prSet presAssocID="{8B0B6CC5-D058-CD4F-AFBD-B16A9BD3E16E}" presName="triangle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E2D29C4-7077-1E4B-928F-739891740DDE}" type="pres">
      <dgm:prSet presAssocID="{8B0B6CC5-D058-CD4F-AFBD-B16A9BD3E16E}" presName="triangle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1A7227-1622-B74E-A895-AE3B56E9AB21}" type="pres">
      <dgm:prSet presAssocID="{8B0B6CC5-D058-CD4F-AFBD-B16A9BD3E16E}" presName="triangle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F883BAF-CED6-A84D-8880-69444DD316A2}" type="pres">
      <dgm:prSet presAssocID="{8B0B6CC5-D058-CD4F-AFBD-B16A9BD3E16E}" presName="triangle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51C7335-3FA1-3742-8524-E89519BCCD72}" type="presOf" srcId="{502A8DAE-FD82-A546-BBB1-7003FC0C3E24}" destId="{7E2D29C4-7077-1E4B-928F-739891740DDE}" srcOrd="0" destOrd="0" presId="urn:microsoft.com/office/officeart/2005/8/layout/pyramid4"/>
    <dgm:cxn modelId="{386C2102-4C03-BF43-BFB1-4D97DBE514A0}" type="presOf" srcId="{6ECC119E-D647-B34B-A19B-116A9D98F3D2}" destId="{6F883BAF-CED6-A84D-8880-69444DD316A2}" srcOrd="0" destOrd="0" presId="urn:microsoft.com/office/officeart/2005/8/layout/pyramid4"/>
    <dgm:cxn modelId="{C911367A-DD8B-F045-B50C-EA461F3C761A}" type="presOf" srcId="{F6171622-9899-9543-9F21-FCA1E794BBBD}" destId="{60603906-5210-CC4F-9B32-07F28E92B9BE}" srcOrd="0" destOrd="0" presId="urn:microsoft.com/office/officeart/2005/8/layout/pyramid4"/>
    <dgm:cxn modelId="{A8415D28-802B-6446-9858-9FD2A1962838}" srcId="{8B0B6CC5-D058-CD4F-AFBD-B16A9BD3E16E}" destId="{502A8DAE-FD82-A546-BBB1-7003FC0C3E24}" srcOrd="1" destOrd="0" parTransId="{8DED552E-1A2F-CE41-A3A4-D76A10941FC4}" sibTransId="{A703444D-6EDC-3F48-A351-ACFB7B1EAFA7}"/>
    <dgm:cxn modelId="{D6D8FBE4-2A0A-2847-98FB-FBC48B8DDD87}" srcId="{8B0B6CC5-D058-CD4F-AFBD-B16A9BD3E16E}" destId="{F6171622-9899-9543-9F21-FCA1E794BBBD}" srcOrd="0" destOrd="0" parTransId="{494F656E-1F1C-1140-AAD3-E6DBF5A31F22}" sibTransId="{85A8187E-DE4B-FA4A-90A4-3D887E44168A}"/>
    <dgm:cxn modelId="{5BDFCEAE-AFD8-1A4A-A58E-F8FB0D3F3D6C}" srcId="{8B0B6CC5-D058-CD4F-AFBD-B16A9BD3E16E}" destId="{6ECC119E-D647-B34B-A19B-116A9D98F3D2}" srcOrd="3" destOrd="0" parTransId="{055F3C17-4FF6-5E47-A43A-88DBB829CA66}" sibTransId="{31BE6C2E-50F8-5042-8718-00A822788EFA}"/>
    <dgm:cxn modelId="{99FBFCD3-1FDD-494F-AC50-C028E5C0B31F}" srcId="{8B0B6CC5-D058-CD4F-AFBD-B16A9BD3E16E}" destId="{FA0B89AF-9E34-334D-A3AE-DFD47B7095F0}" srcOrd="2" destOrd="0" parTransId="{7C1BB6A2-7E8B-4840-AAE7-34BB6490A997}" sibTransId="{96271EE5-0D3C-4F40-A0EA-57118390FB6C}"/>
    <dgm:cxn modelId="{163830F9-F5AE-FD4D-B6E0-0ED6FB98811B}" type="presOf" srcId="{FA0B89AF-9E34-334D-A3AE-DFD47B7095F0}" destId="{A11A7227-1622-B74E-A895-AE3B56E9AB21}" srcOrd="0" destOrd="0" presId="urn:microsoft.com/office/officeart/2005/8/layout/pyramid4"/>
    <dgm:cxn modelId="{9674ED28-76FA-4649-AA8D-5EA3A52DF934}" type="presOf" srcId="{8B0B6CC5-D058-CD4F-AFBD-B16A9BD3E16E}" destId="{FF1E761A-E6BD-8141-A4F5-31ED5070808D}" srcOrd="0" destOrd="0" presId="urn:microsoft.com/office/officeart/2005/8/layout/pyramid4"/>
    <dgm:cxn modelId="{D67417DD-C739-A341-A66A-BE7FC4CD0874}" type="presParOf" srcId="{FF1E761A-E6BD-8141-A4F5-31ED5070808D}" destId="{60603906-5210-CC4F-9B32-07F28E92B9BE}" srcOrd="0" destOrd="0" presId="urn:microsoft.com/office/officeart/2005/8/layout/pyramid4"/>
    <dgm:cxn modelId="{A5DED2AF-A35F-CD4B-953A-26CAB3BB4CFE}" type="presParOf" srcId="{FF1E761A-E6BD-8141-A4F5-31ED5070808D}" destId="{7E2D29C4-7077-1E4B-928F-739891740DDE}" srcOrd="1" destOrd="0" presId="urn:microsoft.com/office/officeart/2005/8/layout/pyramid4"/>
    <dgm:cxn modelId="{BBF7CDF1-D5A3-BC4A-8FE3-DBDD5ACB98A8}" type="presParOf" srcId="{FF1E761A-E6BD-8141-A4F5-31ED5070808D}" destId="{A11A7227-1622-B74E-A895-AE3B56E9AB21}" srcOrd="2" destOrd="0" presId="urn:microsoft.com/office/officeart/2005/8/layout/pyramid4"/>
    <dgm:cxn modelId="{2E08962E-9702-8741-8CB3-38A9174686F4}" type="presParOf" srcId="{FF1E761A-E6BD-8141-A4F5-31ED5070808D}" destId="{6F883BAF-CED6-A84D-8880-69444DD316A2}" srcOrd="3" destOrd="0" presId="urn:microsoft.com/office/officeart/2005/8/layout/pyramid4"/>
  </dgm:cxnLst>
  <dgm:bg>
    <a:solidFill>
      <a:schemeClr val="tx1"/>
    </a:solidFill>
  </dgm:bg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603906-5210-CC4F-9B32-07F28E92B9BE}">
      <dsp:nvSpPr>
        <dsp:cNvPr id="0" name=""/>
        <dsp:cNvSpPr/>
      </dsp:nvSpPr>
      <dsp:spPr>
        <a:xfrm>
          <a:off x="2177464" y="0"/>
          <a:ext cx="2302543" cy="2302543"/>
        </a:xfrm>
        <a:prstGeom prst="triangle">
          <a:avLst/>
        </a:prstGeom>
        <a:solidFill>
          <a:schemeClr val="bg1"/>
        </a:solidFill>
        <a:ln>
          <a:solidFill>
            <a:schemeClr val="tx1">
              <a:lumMod val="75000"/>
              <a:lumOff val="2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b="0" i="0" kern="12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数字</a:t>
          </a: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b="0" i="0" kern="12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治理</a:t>
          </a:r>
          <a:endParaRPr lang="zh-CN" altLang="en-US" sz="2600" b="0" i="0" kern="1200" dirty="0">
            <a:solidFill>
              <a:schemeClr val="tx1">
                <a:lumMod val="75000"/>
                <a:lumOff val="25000"/>
              </a:schemeClr>
            </a:solidFill>
            <a:latin typeface="Source Han Sans CN" charset="-122"/>
            <a:ea typeface="Source Han Sans CN" charset="-122"/>
            <a:cs typeface="Source Han Sans CN" charset="-122"/>
          </a:endParaRPr>
        </a:p>
      </dsp:txBody>
      <dsp:txXfrm>
        <a:off x="2753100" y="1151272"/>
        <a:ext cx="1151271" cy="1151271"/>
      </dsp:txXfrm>
    </dsp:sp>
    <dsp:sp modelId="{7E2D29C4-7077-1E4B-928F-739891740DDE}">
      <dsp:nvSpPr>
        <dsp:cNvPr id="0" name=""/>
        <dsp:cNvSpPr/>
      </dsp:nvSpPr>
      <dsp:spPr>
        <a:xfrm>
          <a:off x="1026193" y="2302543"/>
          <a:ext cx="2302543" cy="2302543"/>
        </a:xfrm>
        <a:prstGeom prst="triangle">
          <a:avLst/>
        </a:prstGeom>
        <a:solidFill>
          <a:schemeClr val="bg1"/>
        </a:solidFill>
        <a:ln>
          <a:solidFill>
            <a:schemeClr val="tx1">
              <a:lumMod val="75000"/>
              <a:lumOff val="2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b="0" i="0" kern="12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数字</a:t>
          </a: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b="0" i="0" kern="12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思维</a:t>
          </a:r>
          <a:endParaRPr lang="zh-CN" altLang="en-US" sz="2600" b="0" i="0" kern="1200" dirty="0">
            <a:solidFill>
              <a:schemeClr val="tx1">
                <a:lumMod val="75000"/>
                <a:lumOff val="25000"/>
              </a:schemeClr>
            </a:solidFill>
            <a:latin typeface="Source Han Sans CN" charset="-122"/>
            <a:ea typeface="Source Han Sans CN" charset="-122"/>
            <a:cs typeface="Source Han Sans CN" charset="-122"/>
          </a:endParaRPr>
        </a:p>
      </dsp:txBody>
      <dsp:txXfrm>
        <a:off x="1601829" y="3453815"/>
        <a:ext cx="1151271" cy="1151271"/>
      </dsp:txXfrm>
    </dsp:sp>
    <dsp:sp modelId="{A11A7227-1622-B74E-A895-AE3B56E9AB21}">
      <dsp:nvSpPr>
        <dsp:cNvPr id="0" name=""/>
        <dsp:cNvSpPr/>
      </dsp:nvSpPr>
      <dsp:spPr>
        <a:xfrm rot="10800000">
          <a:off x="2177464" y="2302543"/>
          <a:ext cx="2302543" cy="2302543"/>
        </a:xfrm>
        <a:prstGeom prst="triangle">
          <a:avLst/>
        </a:prstGeom>
        <a:solidFill>
          <a:schemeClr val="bg1"/>
        </a:solidFill>
        <a:ln>
          <a:solidFill>
            <a:schemeClr val="tx1">
              <a:lumMod val="75000"/>
              <a:lumOff val="2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b="0" i="0" kern="1200" dirty="0">
            <a:solidFill>
              <a:schemeClr val="accent4"/>
            </a:solidFill>
            <a:latin typeface="Source Han Sans CN" charset="-122"/>
            <a:ea typeface="Source Han Sans CN" charset="-122"/>
            <a:cs typeface="Source Han Sans CN" charset="-122"/>
          </a:endParaRPr>
        </a:p>
      </dsp:txBody>
      <dsp:txXfrm rot="10800000">
        <a:off x="2753100" y="2302543"/>
        <a:ext cx="1151271" cy="1151271"/>
      </dsp:txXfrm>
    </dsp:sp>
    <dsp:sp modelId="{6F883BAF-CED6-A84D-8880-69444DD316A2}">
      <dsp:nvSpPr>
        <dsp:cNvPr id="0" name=""/>
        <dsp:cNvSpPr/>
      </dsp:nvSpPr>
      <dsp:spPr>
        <a:xfrm>
          <a:off x="3328736" y="2302543"/>
          <a:ext cx="2302543" cy="2302543"/>
        </a:xfrm>
        <a:prstGeom prst="triangle">
          <a:avLst/>
        </a:prstGeom>
        <a:solidFill>
          <a:schemeClr val="bg1"/>
        </a:solidFill>
        <a:ln>
          <a:solidFill>
            <a:schemeClr val="tx1">
              <a:lumMod val="75000"/>
              <a:lumOff val="25000"/>
            </a:schemeClr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b="0" i="0" kern="12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数字</a:t>
          </a:r>
        </a:p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600" b="0" i="0" kern="12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rPr>
            <a:t>工具</a:t>
          </a:r>
          <a:endParaRPr lang="zh-CN" altLang="en-US" sz="2600" b="0" i="0" kern="1200" dirty="0">
            <a:solidFill>
              <a:schemeClr val="tx1">
                <a:lumMod val="75000"/>
                <a:lumOff val="25000"/>
              </a:schemeClr>
            </a:solidFill>
            <a:latin typeface="Source Han Sans CN" charset="-122"/>
            <a:ea typeface="Source Han Sans CN" charset="-122"/>
            <a:cs typeface="Source Han Sans CN" charset="-122"/>
          </a:endParaRPr>
        </a:p>
      </dsp:txBody>
      <dsp:txXfrm>
        <a:off x="3904372" y="3453815"/>
        <a:ext cx="1151271" cy="11512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>
          <dgm:prSet qsTypeId="urn:microsoft.com/office/officeart/2005/8/quickstyle/simple5"/>
        </dgm:pt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 rot="180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 rot="180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 rot="180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hdphoto1.wdp>
</file>

<file path=ppt/media/image1.png>
</file>

<file path=ppt/media/image1.tiff>
</file>

<file path=ppt/media/image10.png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DEEB2-DB79-4C21-8403-6573519A401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70B85-22F5-4222-B75A-9EF83FB5DB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2BE267-F292-466D-8A08-6FE425D38B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63AD0-61FD-4093-87EF-2F09AE02A826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588498" y="524021"/>
            <a:ext cx="98473" cy="8018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2BE267-F292-466D-8A08-6FE425D38B0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63AD0-61FD-4093-87EF-2F09AE02A8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2410" y="6266703"/>
            <a:ext cx="2269590" cy="54909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2.tiff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1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jpeg"/><Relationship Id="rId1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hdphoto1.wdp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717519" y="2821793"/>
            <a:ext cx="9212778" cy="7829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Source Han Sans CN Light" charset="-122"/>
                <a:ea typeface="Source Han Sans CN Light" charset="-122"/>
                <a:cs typeface="Source Han Sans CN Light" charset="-122"/>
              </a:rPr>
              <a:t>如何</a:t>
            </a:r>
            <a:r>
              <a:rPr lang="zh-CN" altLang="en-US" sz="4400" dirty="0">
                <a:solidFill>
                  <a:schemeClr val="bg1"/>
                </a:solidFill>
                <a:latin typeface="Source Han Sans CN Light" charset="-122"/>
                <a:ea typeface="Source Han Sans CN Light" charset="-122"/>
                <a:cs typeface="Source Han Sans CN Light" charset="-122"/>
              </a:rPr>
              <a:t>利用数字工具驱动数字化中国</a:t>
            </a:r>
            <a:r>
              <a:rPr lang="zh-CN" altLang="en-US" sz="4400" dirty="0" smtClean="0">
                <a:solidFill>
                  <a:schemeClr val="bg1"/>
                </a:solidFill>
                <a:latin typeface="Source Han Sans CN Light" charset="-122"/>
                <a:ea typeface="Source Han Sans CN Light" charset="-122"/>
                <a:cs typeface="Source Han Sans CN Light" charset="-122"/>
              </a:rPr>
              <a:t>？</a:t>
            </a:r>
            <a:endParaRPr lang="en-US" altLang="zh-CN" sz="4400" dirty="0">
              <a:solidFill>
                <a:schemeClr val="bg1"/>
              </a:solidFill>
              <a:latin typeface="Source Han Sans CN Light" charset="-122"/>
              <a:ea typeface="Source Han Sans CN Light" charset="-122"/>
              <a:cs typeface="Source Han Sans CN Light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84250" y="2293621"/>
            <a:ext cx="102235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Winning</a:t>
            </a:r>
            <a:r>
              <a:rPr kumimoji="1" lang="en-US" altLang="zh-CN" sz="4000" dirty="0" smtClean="0">
                <a:solidFill>
                  <a:srgbClr val="FFC000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4000" dirty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= 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Strategy × Digibility</a:t>
            </a:r>
            <a:endParaRPr kumimoji="1" lang="en-US" altLang="zh-CN" sz="4000" dirty="0" smtClean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56050" y="3525521"/>
            <a:ext cx="42799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（ 企业</a:t>
            </a:r>
            <a:r>
              <a:rPr kumimoji="1" lang="zh-CN" altLang="en-US" dirty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增长 </a:t>
            </a:r>
            <a:r>
              <a:rPr kumimoji="1" lang="en-US" altLang="zh-CN" dirty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= </a:t>
            </a:r>
            <a:r>
              <a:rPr kumimoji="1" lang="zh-CN" altLang="en-US" dirty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战略 </a:t>
            </a:r>
            <a:r>
              <a:rPr kumimoji="1" lang="en-US" altLang="zh-CN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× </a:t>
            </a:r>
            <a:r>
              <a:rPr kumimoji="1" lang="zh-CN" altLang="en-US" sz="24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数字化能力</a:t>
            </a:r>
            <a:r>
              <a:rPr kumimoji="1" lang="zh-CN" altLang="en-US" sz="2400" dirty="0" smtClean="0">
                <a:solidFill>
                  <a:srgbClr val="FFC000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zh-CN" altLang="en-US" sz="20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）</a:t>
            </a:r>
            <a:endParaRPr kumimoji="1" lang="en-US" altLang="zh-CN" sz="3600" dirty="0">
              <a:solidFill>
                <a:srgbClr val="FFC000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82165" y="2799580"/>
            <a:ext cx="76043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数字化程度</a:t>
            </a:r>
            <a:r>
              <a:rPr kumimoji="1" lang="zh-CN" altLang="en-US" sz="44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≠</a:t>
            </a:r>
            <a:r>
              <a:rPr kumimoji="1" lang="zh-CN" altLang="en-US" sz="4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企业</a:t>
            </a:r>
            <a:r>
              <a:rPr kumimoji="1" lang="en-US" altLang="zh-CN" sz="4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IT</a:t>
            </a:r>
            <a:r>
              <a:rPr kumimoji="1" lang="zh-CN" altLang="en-US" sz="4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部门人数</a:t>
            </a:r>
            <a:endParaRPr kumimoji="1" lang="zh-CN" altLang="en-US" sz="4400" dirty="0">
              <a:solidFill>
                <a:srgbClr val="FED47D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20969" y="463131"/>
            <a:ext cx="11137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Digital </a:t>
            </a:r>
            <a:r>
              <a:rPr kumimoji="1" lang="en-US" altLang="zh-CN" sz="2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transformation: </a:t>
            </a:r>
            <a:endParaRPr kumimoji="1" lang="en-US" altLang="zh-CN" sz="20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en-US" altLang="zh-CN" sz="40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How IT transformed 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Nike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’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s </a:t>
            </a:r>
            <a:r>
              <a:rPr kumimoji="1" lang="en-US" altLang="zh-CN" sz="40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business </a:t>
            </a:r>
            <a:endParaRPr kumimoji="1" lang="en-US" altLang="zh-CN" sz="4000" dirty="0">
              <a:solidFill>
                <a:srgbClr val="FED47D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34756" y="240712"/>
            <a:ext cx="2844800" cy="14605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76262" y="3482165"/>
            <a:ext cx="34630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2017</a:t>
            </a:r>
            <a:r>
              <a:rPr kumimoji="1" lang="zh-CN" altLang="en-US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hr-HR" altLang="zh-CN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SNKRS APP</a:t>
            </a:r>
            <a:endParaRPr kumimoji="1" lang="en-US" altLang="zh-CN" sz="3200" dirty="0" smtClean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6552610" y="1701212"/>
            <a:ext cx="2682146" cy="4768260"/>
            <a:chOff x="6552610" y="1701212"/>
            <a:chExt cx="2682146" cy="4768260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46" t="9231" r="57169" b="8718"/>
            <a:stretch>
              <a:fillRect/>
            </a:stretch>
          </p:blipFill>
          <p:spPr>
            <a:xfrm>
              <a:off x="6552610" y="1701212"/>
              <a:ext cx="2682146" cy="476826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6859107" y="1853190"/>
              <a:ext cx="2045742" cy="4427501"/>
            </a:xfrm>
            <a:prstGeom prst="roundRect">
              <a:avLst>
                <a:gd name="adj" fmla="val 11166"/>
              </a:avLst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1506" y="1825054"/>
              <a:ext cx="800943" cy="102685"/>
            </a:xfrm>
            <a:prstGeom prst="roundRect">
              <a:avLst>
                <a:gd name="adj" fmla="val 49878"/>
              </a:avLst>
            </a:prstGeom>
          </p:spPr>
        </p:pic>
      </p:grp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9" t="23179" r="13141" b="10359"/>
          <a:stretch>
            <a:fillRect/>
          </a:stretch>
        </p:blipFill>
        <p:spPr>
          <a:xfrm>
            <a:off x="6779473" y="1597232"/>
            <a:ext cx="2566966" cy="4976220"/>
          </a:xfrm>
          <a:prstGeom prst="round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201453" y="3211341"/>
            <a:ext cx="56576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2006</a:t>
            </a:r>
            <a:r>
              <a:rPr kumimoji="1" lang="zh-CN" altLang="en-US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zh-CN" altLang="en-US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数字运动平台 </a:t>
            </a:r>
            <a:r>
              <a:rPr kumimoji="1" lang="en-US" altLang="zh-CN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Nike+</a:t>
            </a:r>
            <a:endParaRPr kumimoji="1" lang="en-US" altLang="zh-CN" sz="3200" dirty="0" smtClean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en-US" altLang="zh-CN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2010</a:t>
            </a:r>
            <a:r>
              <a:rPr kumimoji="1" lang="zh-CN" altLang="en-US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3200" dirty="0" err="1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Nike+Running</a:t>
            </a:r>
            <a:r>
              <a:rPr kumimoji="1" lang="zh-CN" altLang="en-US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App</a:t>
            </a:r>
            <a:endParaRPr kumimoji="1" lang="en-US" altLang="zh-CN" sz="3200" dirty="0" smtClean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en-US" altLang="zh-CN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2011</a:t>
            </a:r>
            <a:r>
              <a:rPr kumimoji="1" lang="zh-CN" altLang="en-US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Nike+ </a:t>
            </a:r>
            <a:r>
              <a:rPr lang="en-US" altLang="zh-CN" sz="3200" dirty="0" err="1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SportWatch</a:t>
            </a:r>
            <a:r>
              <a:rPr lang="en-US" altLang="zh-CN" sz="3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GPS</a:t>
            </a:r>
            <a:endParaRPr kumimoji="1" lang="en-US" altLang="zh-CN" sz="3200" dirty="0" smtClean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79866" y="3427530"/>
            <a:ext cx="4762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2018</a:t>
            </a:r>
            <a:r>
              <a:rPr kumimoji="1" lang="zh-CN" altLang="en-US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3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Nike</a:t>
            </a:r>
            <a:r>
              <a:rPr kumimoji="1" lang="zh-CN" altLang="en-US" sz="3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3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by</a:t>
            </a:r>
            <a:r>
              <a:rPr kumimoji="1" lang="zh-CN" altLang="en-US" sz="3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Melrose</a:t>
            </a:r>
            <a:endParaRPr kumimoji="1" lang="en-US" altLang="zh-CN" sz="32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r="3160" b="10023"/>
          <a:stretch>
            <a:fillRect/>
          </a:stretch>
        </p:blipFill>
        <p:spPr>
          <a:xfrm>
            <a:off x="5902809" y="1955875"/>
            <a:ext cx="5956060" cy="38643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6" grpId="0"/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20969" y="463131"/>
            <a:ext cx="11137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Digital </a:t>
            </a:r>
            <a:r>
              <a:rPr kumimoji="1" lang="en-US" altLang="zh-CN" sz="2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transformation: </a:t>
            </a:r>
            <a:endParaRPr kumimoji="1" lang="en-US" altLang="zh-CN" sz="20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en-US" altLang="zh-CN" sz="40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How IT transformed 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Nike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’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s </a:t>
            </a:r>
            <a:r>
              <a:rPr kumimoji="1" lang="en-US" altLang="zh-CN" sz="40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business </a:t>
            </a:r>
            <a:endParaRPr kumimoji="1" lang="en-US" altLang="zh-CN" sz="4000" dirty="0">
              <a:solidFill>
                <a:srgbClr val="FED47D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34756" y="240712"/>
            <a:ext cx="2844800" cy="1460500"/>
          </a:xfrm>
          <a:prstGeom prst="rect">
            <a:avLst/>
          </a:prstGeom>
        </p:spPr>
      </p:pic>
      <p:grpSp>
        <p:nvGrpSpPr>
          <p:cNvPr id="25" name="组 24"/>
          <p:cNvGrpSpPr/>
          <p:nvPr/>
        </p:nvGrpSpPr>
        <p:grpSpPr>
          <a:xfrm>
            <a:off x="1774749" y="1614947"/>
            <a:ext cx="8345644" cy="4584375"/>
            <a:chOff x="1774749" y="1614947"/>
            <a:chExt cx="8266399" cy="4760863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2"/>
            <a:srcRect t="4463"/>
            <a:stretch>
              <a:fillRect/>
            </a:stretch>
          </p:blipFill>
          <p:spPr>
            <a:xfrm>
              <a:off x="1774749" y="1614947"/>
              <a:ext cx="8266399" cy="4760863"/>
            </a:xfrm>
            <a:prstGeom prst="rect">
              <a:avLst/>
            </a:prstGeom>
          </p:spPr>
        </p:pic>
        <p:sp>
          <p:nvSpPr>
            <p:cNvPr id="32" name="文本框 31"/>
            <p:cNvSpPr txBox="1"/>
            <p:nvPr/>
          </p:nvSpPr>
          <p:spPr>
            <a:xfrm>
              <a:off x="6431624" y="4916642"/>
              <a:ext cx="2139351" cy="3819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Source Han Sans CN" charset="-122"/>
                  <a:ea typeface="Source Han Sans CN" charset="-122"/>
                  <a:cs typeface="Source Han Sans CN" charset="-122"/>
                </a:rPr>
                <a:t> </a:t>
              </a:r>
              <a:r>
                <a:rPr kumimoji="1" lang="en-US" altLang="zh-CN" dirty="0" smtClean="0">
                  <a:latin typeface="Source Han Sans CN" charset="-122"/>
                  <a:ea typeface="Source Han Sans CN" charset="-122"/>
                  <a:cs typeface="Source Han Sans CN" charset="-122"/>
                </a:rPr>
                <a:t>Nike+</a:t>
              </a:r>
              <a:r>
                <a:rPr kumimoji="1" lang="zh-CN" altLang="en-US" dirty="0" smtClean="0">
                  <a:latin typeface="Source Han Sans CN" charset="-122"/>
                  <a:ea typeface="Source Han Sans CN" charset="-122"/>
                  <a:cs typeface="Source Han Sans CN" charset="-122"/>
                </a:rPr>
                <a:t>     </a:t>
              </a:r>
              <a:endParaRPr kumimoji="1" lang="zh-CN" altLang="en-US" dirty="0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7802402" y="3922254"/>
              <a:ext cx="2139351" cy="3819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atin typeface="Source Han Sans CN" charset="-122"/>
                  <a:ea typeface="Source Han Sans CN" charset="-122"/>
                  <a:cs typeface="Source Han Sans CN" charset="-122"/>
                </a:rPr>
                <a:t> </a:t>
              </a:r>
              <a:r>
                <a:rPr kumimoji="1" lang="en-US" altLang="zh-CN" dirty="0" smtClean="0">
                  <a:latin typeface="Source Han Sans CN" charset="-122"/>
                  <a:ea typeface="Source Han Sans CN" charset="-122"/>
                  <a:cs typeface="Source Han Sans CN" charset="-122"/>
                </a:rPr>
                <a:t>SNKRS</a:t>
              </a:r>
              <a:r>
                <a:rPr kumimoji="1" lang="zh-CN" altLang="en-US" dirty="0" smtClean="0">
                  <a:latin typeface="Source Han Sans CN" charset="-122"/>
                  <a:ea typeface="Source Han Sans CN" charset="-122"/>
                  <a:cs typeface="Source Han Sans CN" charset="-122"/>
                </a:rPr>
                <a:t> </a:t>
              </a:r>
              <a:r>
                <a:rPr kumimoji="1" lang="en-US" altLang="zh-CN" dirty="0" smtClean="0">
                  <a:latin typeface="Source Han Sans CN" charset="-122"/>
                  <a:ea typeface="Source Han Sans CN" charset="-122"/>
                  <a:cs typeface="Source Han Sans CN" charset="-122"/>
                </a:rPr>
                <a:t>App</a:t>
              </a:r>
              <a:r>
                <a:rPr kumimoji="1" lang="zh-CN" altLang="en-US" dirty="0" smtClean="0">
                  <a:latin typeface="Source Han Sans CN" charset="-122"/>
                  <a:ea typeface="Source Han Sans CN" charset="-122"/>
                  <a:cs typeface="Source Han Sans CN" charset="-122"/>
                </a:rPr>
                <a:t>     </a:t>
              </a:r>
              <a:endParaRPr kumimoji="1" lang="zh-CN" altLang="en-US" dirty="0"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</p:grpSp>
      <p:cxnSp>
        <p:nvCxnSpPr>
          <p:cNvPr id="34" name="肘形连接符 33"/>
          <p:cNvCxnSpPr/>
          <p:nvPr/>
        </p:nvCxnSpPr>
        <p:spPr>
          <a:xfrm rot="10800000">
            <a:off x="6586780" y="5162049"/>
            <a:ext cx="750288" cy="537421"/>
          </a:xfrm>
          <a:prstGeom prst="bentConnector3">
            <a:avLst>
              <a:gd name="adj1" fmla="val -1641"/>
            </a:avLst>
          </a:prstGeom>
          <a:ln w="22225">
            <a:solidFill>
              <a:srgbClr val="47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肘形连接符 42"/>
          <p:cNvCxnSpPr/>
          <p:nvPr/>
        </p:nvCxnSpPr>
        <p:spPr>
          <a:xfrm rot="10800000">
            <a:off x="7997125" y="4200268"/>
            <a:ext cx="1393500" cy="591342"/>
          </a:xfrm>
          <a:prstGeom prst="bentConnector3">
            <a:avLst>
              <a:gd name="adj1" fmla="val -48"/>
            </a:avLst>
          </a:prstGeom>
          <a:ln w="22225">
            <a:solidFill>
              <a:srgbClr val="4747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32326" y="479864"/>
            <a:ext cx="11137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Digital </a:t>
            </a:r>
            <a:r>
              <a:rPr kumimoji="1" lang="en-US" altLang="zh-CN" sz="2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transformation: </a:t>
            </a:r>
            <a:endParaRPr kumimoji="1" lang="en-US" altLang="zh-CN" sz="20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en-US" altLang="zh-CN" sz="40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How IT transformed 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Netflix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Arial" panose="020B0604020202090204" pitchFamily="34" charset="0"/>
                <a:ea typeface="Arial" panose="020B0604020202090204" pitchFamily="34" charset="0"/>
                <a:cs typeface="Arial" panose="020B0604020202090204" pitchFamily="34" charset="0"/>
              </a:rPr>
              <a:t>’</a:t>
            </a:r>
            <a:r>
              <a:rPr kumimoji="1" lang="en-US" altLang="zh-CN" sz="40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s </a:t>
            </a:r>
            <a:r>
              <a:rPr kumimoji="1" lang="en-US" altLang="zh-CN" sz="40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business </a:t>
            </a:r>
            <a:endParaRPr kumimoji="1" lang="en-US" altLang="zh-CN" sz="4000" dirty="0">
              <a:solidFill>
                <a:srgbClr val="FED47D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05182" y="789177"/>
            <a:ext cx="2065044" cy="55395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400" y="2202584"/>
            <a:ext cx="6307625" cy="3206197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289050" y="3267073"/>
            <a:ext cx="40703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从</a:t>
            </a:r>
            <a:r>
              <a:rPr kumimoji="1" lang="en-US" altLang="zh-CN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DVD</a:t>
            </a:r>
            <a:endParaRPr kumimoji="1" lang="en-US" altLang="zh-CN" sz="3200" dirty="0" smtClean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zh-CN" altLang="en-US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到</a:t>
            </a:r>
            <a:r>
              <a:rPr kumimoji="1" lang="zh-CN" altLang="en-US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个性化视频流</a:t>
            </a:r>
            <a:endParaRPr kumimoji="1" lang="zh-CN" altLang="en-US" sz="3200" dirty="0" smtClean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975100" y="1585492"/>
            <a:ext cx="6362700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使用智能数据工具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改善人力资源规划，管理数千家门店数据业务。预计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2021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年，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Starbucks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销售额将达到</a:t>
            </a:r>
            <a:r>
              <a:rPr kumimoji="1" lang="en-US" altLang="zh-CN" sz="2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350</a:t>
            </a:r>
            <a:r>
              <a:rPr kumimoji="1" lang="zh-CN" altLang="en-US" sz="2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亿美元。</a:t>
            </a:r>
            <a:endParaRPr kumimoji="1" lang="en-US" altLang="zh-CN" sz="2400" dirty="0">
              <a:solidFill>
                <a:srgbClr val="FED47D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75100" y="3462928"/>
            <a:ext cx="660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取消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CMO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设立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CGO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，</a:t>
            </a:r>
            <a:r>
              <a:rPr kumimoji="1" lang="en-US" altLang="zh-CN" sz="2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18</a:t>
            </a:r>
            <a:r>
              <a:rPr kumimoji="1" lang="zh-CN" altLang="en-US" sz="2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个月内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数字化增长团队</a:t>
            </a:r>
            <a:r>
              <a:rPr kumimoji="1" lang="zh-CN" altLang="en-US" sz="2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从</a:t>
            </a:r>
            <a:r>
              <a:rPr kumimoji="1" lang="en-US" altLang="zh-CN" sz="2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3</a:t>
            </a:r>
            <a:r>
              <a:rPr kumimoji="1" lang="zh-CN" altLang="en-US" sz="2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人扩大至</a:t>
            </a:r>
            <a:r>
              <a:rPr kumimoji="1" lang="en-US" altLang="zh-CN" sz="2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130</a:t>
            </a:r>
            <a:r>
              <a:rPr kumimoji="1" lang="zh-CN" altLang="en-US" sz="2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人，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13%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的收入来自线上，预计</a:t>
            </a:r>
            <a:r>
              <a:rPr kumimoji="1" lang="zh-CN" altLang="en-US" sz="2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至</a:t>
            </a:r>
            <a:r>
              <a:rPr kumimoji="1" lang="en-US" altLang="zh-CN" sz="2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2022</a:t>
            </a:r>
            <a:r>
              <a:rPr kumimoji="1" lang="zh-CN" altLang="en-US" sz="2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年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在中国</a:t>
            </a:r>
            <a:r>
              <a:rPr kumimoji="1" lang="zh-CN" altLang="en-US" sz="2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新增</a:t>
            </a:r>
            <a:r>
              <a:rPr kumimoji="1" lang="en-US" altLang="zh-CN" sz="2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2000</a:t>
            </a:r>
            <a:r>
              <a:rPr kumimoji="1" lang="zh-CN" altLang="en-US" sz="2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家门店。</a:t>
            </a:r>
            <a:endParaRPr kumimoji="1" lang="en-US" altLang="zh-CN" sz="2400" dirty="0">
              <a:solidFill>
                <a:srgbClr val="FED47D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09700" y="1376638"/>
            <a:ext cx="256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Starbucks</a:t>
            </a:r>
            <a:endParaRPr kumimoji="1" lang="zh-CN" altLang="en-US" sz="4000" dirty="0">
              <a:solidFill>
                <a:srgbClr val="FED47D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09700" y="3339818"/>
            <a:ext cx="256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McDonald</a:t>
            </a:r>
            <a:endParaRPr kumimoji="1" lang="zh-CN" altLang="en-US" sz="4000" dirty="0">
              <a:solidFill>
                <a:srgbClr val="FED47D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82165" y="2799580"/>
            <a:ext cx="76043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数字化程度</a:t>
            </a:r>
            <a:r>
              <a:rPr kumimoji="1" lang="zh-CN" altLang="en-US" sz="44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≠</a:t>
            </a:r>
            <a:r>
              <a:rPr kumimoji="1" lang="zh-CN" altLang="en-US" sz="4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企业</a:t>
            </a:r>
            <a:r>
              <a:rPr kumimoji="1" lang="en-US" altLang="zh-CN" sz="4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IT</a:t>
            </a:r>
            <a:r>
              <a:rPr kumimoji="1" lang="zh-CN" altLang="en-US" sz="4400" dirty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部门人数</a:t>
            </a:r>
            <a:endParaRPr kumimoji="1" lang="zh-CN" altLang="en-US" sz="4400" dirty="0">
              <a:solidFill>
                <a:srgbClr val="FED47D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5534527" y="1524000"/>
            <a:ext cx="6657473" cy="4605087"/>
            <a:chOff x="1562099" y="1837143"/>
            <a:chExt cx="7965440" cy="3240000"/>
          </a:xfrm>
        </p:grpSpPr>
        <p:graphicFrame>
          <p:nvGraphicFramePr>
            <p:cNvPr id="3" name="图表 2"/>
            <p:cNvGraphicFramePr/>
            <p:nvPr/>
          </p:nvGraphicFramePr>
          <p:xfrm>
            <a:off x="1562099" y="1837143"/>
            <a:ext cx="7965440" cy="3240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" r:lo="rId2" r:qs="rId3" r:cs="rId4"/>
            </a:graphicData>
          </a:graphic>
        </p:graphicFrame>
        <p:sp>
          <p:nvSpPr>
            <p:cNvPr id="4" name="文本框 3"/>
            <p:cNvSpPr txBox="1"/>
            <p:nvPr/>
          </p:nvSpPr>
          <p:spPr>
            <a:xfrm>
              <a:off x="4777455" y="3677347"/>
              <a:ext cx="1534726" cy="6712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数字化指数</a:t>
              </a:r>
              <a:endParaRPr kumimoji="1"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347535" y="2508309"/>
            <a:ext cx="4774295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数字化程度</a:t>
            </a:r>
            <a:r>
              <a:rPr kumimoji="1" lang="zh-CN" altLang="en-US" sz="28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的组成：</a:t>
            </a:r>
            <a:endParaRPr kumimoji="1" lang="en-US" altLang="zh-CN" sz="2800" dirty="0" smtClean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zh-CN" altLang="en-US" sz="24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从人、事、组织文化等多维度赋能企业经营，构建核心数字化能力。</a:t>
            </a:r>
            <a:endParaRPr kumimoji="1" lang="zh-CN" altLang="en-US" sz="24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00100" y="3236492"/>
            <a:ext cx="2679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一站式数字化转型</a:t>
            </a:r>
            <a:endParaRPr kumimoji="1" lang="en-US" altLang="zh-CN" sz="2800" dirty="0">
              <a:solidFill>
                <a:schemeClr val="accent4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116580" y="1901190"/>
            <a:ext cx="595947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5000" dirty="0" err="1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vikadata</a:t>
            </a:r>
            <a:r>
              <a:rPr kumimoji="1" lang="zh-CN" altLang="en-US" sz="50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维格智数</a:t>
            </a:r>
            <a:endParaRPr kumimoji="1" lang="zh-CN" altLang="en-US" sz="5000" dirty="0">
              <a:solidFill>
                <a:srgbClr val="FED47D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949700" y="3236492"/>
            <a:ext cx="2679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会员营销体系</a:t>
            </a:r>
            <a:endParaRPr kumimoji="1" lang="en-US" altLang="zh-CN" sz="2800" dirty="0">
              <a:solidFill>
                <a:schemeClr val="accent4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629400" y="3236491"/>
            <a:ext cx="2679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智能</a:t>
            </a:r>
            <a:r>
              <a:rPr kumimoji="1" lang="en-US" altLang="zh-CN" sz="24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OA</a:t>
            </a:r>
            <a:r>
              <a:rPr kumimoji="1" lang="zh-CN" altLang="en-US" sz="24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搭建</a:t>
            </a:r>
            <a:endParaRPr kumimoji="1" lang="en-US" altLang="zh-CN" sz="2800" dirty="0">
              <a:solidFill>
                <a:schemeClr val="accent4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029700" y="3236490"/>
            <a:ext cx="2679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轻量级数据中台</a:t>
            </a:r>
            <a:endParaRPr kumimoji="1" lang="en-US" altLang="zh-CN" sz="2800" dirty="0">
              <a:solidFill>
                <a:schemeClr val="accent4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25500" y="2374617"/>
            <a:ext cx="6959600" cy="3246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  <a:t>我们</a:t>
            </a:r>
            <a:r>
              <a:rPr lang="zh-CN" altLang="en-US" sz="2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  <a:t>的愿景：</a:t>
            </a:r>
            <a:r>
              <a:rPr lang="en-US" altLang="zh-CN" sz="2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  <a:t>用数字工具推动人类进步</a:t>
            </a:r>
            <a:br>
              <a:rPr lang="en-US" altLang="zh-CN" sz="11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</a:br>
            <a:endParaRPr lang="en-US" altLang="zh-CN" sz="11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  <a:sym typeface="+mn-ea"/>
            </a:endParaRPr>
          </a:p>
          <a:p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  <a:t>我们希望在云计算、大数据、区块链时代，创造和应用极致体验的数字化工具，以全新的方式去改善人们的生活与工作，推动人类社会的进步。</a:t>
            </a:r>
            <a:br>
              <a:rPr lang="en-US" altLang="zh-CN" sz="11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</a:br>
            <a:endParaRPr lang="en-US" altLang="zh-CN" sz="11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  <a:sym typeface="+mn-ea"/>
            </a:endParaRPr>
          </a:p>
          <a:p>
            <a:endParaRPr lang="en-US" altLang="zh-CN" sz="11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  <a:sym typeface="+mn-ea"/>
            </a:endParaRPr>
          </a:p>
          <a:p>
            <a:endParaRPr lang="en-US" altLang="zh-CN" sz="11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  <a:sym typeface="+mn-ea"/>
            </a:endParaRPr>
          </a:p>
          <a:p>
            <a:br>
              <a:rPr lang="en-US" altLang="zh-CN" sz="11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</a:br>
            <a:r>
              <a:rPr lang="zh-CN" altLang="en-US" sz="2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  <a:t>我们的使命：</a:t>
            </a:r>
            <a:r>
              <a:rPr lang="en-US" altLang="zh-CN" sz="20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  <a:t>致力驱动数字化中国</a:t>
            </a:r>
            <a:br>
              <a:rPr lang="en-US" altLang="zh-CN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</a:br>
            <a:endParaRPr lang="en-US" altLang="zh-CN" sz="12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  <a:sym typeface="+mn-ea"/>
            </a:endParaRPr>
          </a:p>
          <a:p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  <a:t>“数字化中国”是中国未来发展的新趋势、新动能，帮助无数中国企业和组织数字化转型，实现14亿人的数字中国梦，是我们这一代人肩上的使命。</a:t>
            </a:r>
            <a:b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</a:b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  <a:t>我们希望通过自己的经验输出，提供数字化咨询解决方案和轻量级大数据平台产品，以最专业和客观的态度，让中国企业数字化转型少走弯路、少交学费，不被技术厂商绑架，驱动数字化中国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  <a:sym typeface="+mn-ea"/>
              </a:rPr>
              <a:t>。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25500" y="1271037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数字化，找维格</a:t>
            </a:r>
            <a:endParaRPr kumimoji="1" lang="zh-CN" altLang="en-US" sz="3600" dirty="0">
              <a:solidFill>
                <a:srgbClr val="FED47D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5207"/>
                    </a14:imgEffect>
                    <a14:imgEffect>
                      <a14:saturation sat="10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685" y="1917480"/>
            <a:ext cx="4472315" cy="28424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 3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584623" y="2401105"/>
            <a:ext cx="1702823" cy="1702823"/>
          </a:xfrm>
          <a:prstGeom prst="rect">
            <a:avLst/>
          </a:prstGeom>
          <a:ln w="3175" cap="flat">
            <a:noFill/>
            <a:miter lim="400000"/>
            <a:headEnd/>
            <a:tailEnd/>
          </a:ln>
          <a:effectLst/>
        </p:spPr>
      </p:pic>
      <p:sp>
        <p:nvSpPr>
          <p:cNvPr id="3" name="文本框 2"/>
          <p:cNvSpPr txBox="1"/>
          <p:nvPr/>
        </p:nvSpPr>
        <p:spPr>
          <a:xfrm>
            <a:off x="5685332" y="2498721"/>
            <a:ext cx="4327348" cy="150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ED47D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陈霈霖</a:t>
            </a:r>
            <a:endParaRPr lang="en-US" altLang="zh-CN" sz="2000" dirty="0" smtClean="0">
              <a:solidFill>
                <a:schemeClr val="bg1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  <a:p>
            <a:endParaRPr kumimoji="1" lang="en-US" altLang="zh-CN" sz="2000" dirty="0" smtClean="0">
              <a:solidFill>
                <a:schemeClr val="bg1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  <a:p>
            <a:r>
              <a:rPr kumimoji="1" lang="en-US" altLang="zh-CN" sz="2000" spc="60" dirty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v</a:t>
            </a:r>
            <a:r>
              <a:rPr kumimoji="1" lang="en-US" altLang="zh-CN" sz="2000" spc="6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ikadata</a:t>
            </a:r>
            <a:r>
              <a:rPr kumimoji="1" lang="zh-CN" altLang="en-US" sz="2000" spc="6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维格智数</a:t>
            </a:r>
            <a:endParaRPr kumimoji="1" lang="zh-CN" altLang="en-US" sz="2000" spc="60" dirty="0" smtClean="0">
              <a:solidFill>
                <a:schemeClr val="bg1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  <a:p>
            <a:r>
              <a:rPr kumimoji="1" lang="zh-CN" altLang="en-US" sz="2000" spc="6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创始人</a:t>
            </a:r>
            <a:r>
              <a:rPr kumimoji="1" lang="en-US" altLang="zh-CN" sz="2000" spc="60" dirty="0" smtClean="0">
                <a:solidFill>
                  <a:schemeClr val="bg1"/>
                </a:solidFill>
                <a:latin typeface="Source Han Sans CN Normal" charset="-122"/>
                <a:ea typeface="Source Han Sans CN Normal" charset="-122"/>
                <a:cs typeface="Source Han Sans CN Normal" charset="-122"/>
              </a:rPr>
              <a:t>&amp;CEO</a:t>
            </a:r>
            <a:endParaRPr kumimoji="1" lang="zh-CN" altLang="en-US" sz="2000" spc="60" dirty="0">
              <a:solidFill>
                <a:schemeClr val="bg1"/>
              </a:solidFill>
              <a:latin typeface="Source Han Sans CN Normal" charset="-122"/>
              <a:ea typeface="Source Han Sans CN Normal" charset="-122"/>
              <a:cs typeface="Source Han Sans CN Normal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50324" y="1703364"/>
            <a:ext cx="46435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30+</a:t>
            </a:r>
            <a:r>
              <a:rPr kumimoji="1" lang="zh-CN" altLang="en-US" sz="60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家</a:t>
            </a:r>
            <a:r>
              <a:rPr kumimoji="1" lang="zh-CN" altLang="en-US" sz="44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企业咨询</a:t>
            </a:r>
            <a:endParaRPr kumimoji="1" lang="zh-CN" altLang="en-US" sz="44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14024" y="3215640"/>
            <a:ext cx="2440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b="1" dirty="0" smtClean="0">
                <a:solidFill>
                  <a:schemeClr val="bg1">
                    <a:lumMod val="8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20%</a:t>
            </a:r>
            <a:endParaRPr kumimoji="1" lang="en-US" altLang="zh-CN" sz="4000" b="1" dirty="0">
              <a:solidFill>
                <a:schemeClr val="bg1">
                  <a:lumMod val="8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pPr algn="ctr"/>
            <a:r>
              <a:rPr kumimoji="1" lang="zh-CN" altLang="en-US" sz="32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会员</a:t>
            </a:r>
            <a:endParaRPr kumimoji="1" lang="zh-CN" altLang="en-US" sz="3200" dirty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894384" y="3215640"/>
            <a:ext cx="2440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b="1" dirty="0" smtClean="0">
                <a:solidFill>
                  <a:schemeClr val="bg1">
                    <a:lumMod val="8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20%</a:t>
            </a:r>
            <a:endParaRPr kumimoji="1" lang="en-US" altLang="zh-CN" sz="3200" dirty="0" smtClean="0">
              <a:solidFill>
                <a:srgbClr val="FFC000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pPr algn="ctr"/>
            <a:r>
              <a:rPr kumimoji="1" lang="zh-CN" altLang="en-US" sz="3200" b="1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中台</a:t>
            </a:r>
            <a:endParaRPr kumimoji="1" lang="en-US" altLang="zh-CN" sz="4000" b="1" dirty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668065" y="3215640"/>
            <a:ext cx="267694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000" b="1" dirty="0">
                <a:solidFill>
                  <a:schemeClr val="bg1">
                    <a:lumMod val="8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6</a:t>
            </a:r>
            <a:r>
              <a:rPr kumimoji="1" lang="en-US" altLang="zh-CN" sz="4000" b="1" dirty="0" smtClean="0">
                <a:solidFill>
                  <a:schemeClr val="bg1">
                    <a:lumMod val="8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0%</a:t>
            </a:r>
            <a:endParaRPr kumimoji="1" lang="en-US" altLang="zh-CN" sz="4000" b="1" dirty="0" smtClean="0">
              <a:solidFill>
                <a:schemeClr val="bg1">
                  <a:lumMod val="8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pPr algn="ctr"/>
            <a:r>
              <a:rPr kumimoji="1" lang="zh-CN" altLang="en-US" sz="3600" b="1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？</a:t>
            </a:r>
            <a:endParaRPr kumimoji="1" lang="en-US" altLang="zh-CN" sz="2800" dirty="0" smtClean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18076" y="399046"/>
            <a:ext cx="7137400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从工业经济到数字经济的大时代</a:t>
            </a:r>
            <a:endParaRPr kumimoji="1" lang="en-US" altLang="zh-CN" sz="3600" dirty="0" smtClean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zh-CN" altLang="en-US" sz="2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国家号召供给侧改革，企业加速数字化转型</a:t>
            </a:r>
            <a:endParaRPr kumimoji="1" lang="zh-CN" altLang="en-US" sz="2200" dirty="0" smtClean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167597" y="3386321"/>
            <a:ext cx="3784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Gartner</a:t>
            </a:r>
            <a:r>
              <a:rPr kumimoji="1" lang="zh-CN" altLang="en-US" sz="20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预测</a:t>
            </a:r>
            <a:r>
              <a:rPr kumimoji="1" lang="en-US" altLang="zh-CN" sz="20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2019</a:t>
            </a:r>
            <a:r>
              <a:rPr kumimoji="1" lang="zh-CN" altLang="en-US" sz="20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年</a:t>
            </a:r>
            <a:endParaRPr kumimoji="1" lang="en-US" altLang="zh-CN" sz="2000" dirty="0" smtClean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全球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IT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支出达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3.79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万亿美元</a:t>
            </a:r>
            <a:endParaRPr kumimoji="1" lang="en-US" altLang="zh-CN" sz="2000" dirty="0" smtClean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中国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IT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支出达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2.9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万亿人民币</a:t>
            </a:r>
            <a:endParaRPr kumimoji="1" lang="zh-CN" altLang="en-US" sz="20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5284175" y="2412834"/>
            <a:ext cx="5916246" cy="3886009"/>
            <a:chOff x="5284175" y="2412834"/>
            <a:chExt cx="5916246" cy="3886009"/>
          </a:xfrm>
        </p:grpSpPr>
        <p:sp>
          <p:nvSpPr>
            <p:cNvPr id="16" name="文本框 15"/>
            <p:cNvSpPr txBox="1"/>
            <p:nvPr/>
          </p:nvSpPr>
          <p:spPr>
            <a:xfrm>
              <a:off x="5983651" y="2412834"/>
              <a:ext cx="51063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>
                      <a:lumMod val="7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2017-2021</a:t>
              </a:r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年中国企业级</a:t>
              </a:r>
              <a:r>
                <a:rPr lang="en-US" altLang="zh-CN" sz="1400" dirty="0">
                  <a:solidFill>
                    <a:schemeClr val="bg1">
                      <a:lumMod val="7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SaaS</a:t>
              </a:r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市场</a:t>
              </a:r>
              <a:r>
                <a:rPr lang="zh-CN" altLang="en-US" sz="1400" dirty="0" smtClean="0">
                  <a:solidFill>
                    <a:schemeClr val="bg1">
                      <a:lumMod val="7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规模和</a:t>
              </a:r>
              <a:r>
                <a:rPr lang="en-US" altLang="zh-CN" sz="1400" dirty="0">
                  <a:solidFill>
                    <a:schemeClr val="bg1">
                      <a:lumMod val="7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GDP</a:t>
              </a:r>
              <a:r>
                <a:rPr lang="zh-CN" altLang="en-US" sz="1400" dirty="0">
                  <a:solidFill>
                    <a:schemeClr val="bg1">
                      <a:lumMod val="75000"/>
                    </a:schemeClr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占全球比例 </a:t>
              </a:r>
              <a:endParaRPr lang="zh-CN" altLang="en-US" sz="1400" dirty="0">
                <a:solidFill>
                  <a:schemeClr val="bg1">
                    <a:lumMod val="7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graphicFrame>
          <p:nvGraphicFramePr>
            <p:cNvPr id="2" name="图表 1"/>
            <p:cNvGraphicFramePr/>
            <p:nvPr/>
          </p:nvGraphicFramePr>
          <p:xfrm>
            <a:off x="5284175" y="2505125"/>
            <a:ext cx="5916246" cy="379371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sp>
          <p:nvSpPr>
            <p:cNvPr id="25" name="文本框 24"/>
            <p:cNvSpPr txBox="1"/>
            <p:nvPr/>
          </p:nvSpPr>
          <p:spPr>
            <a:xfrm>
              <a:off x="5561352" y="4665698"/>
              <a:ext cx="6499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4</a:t>
              </a:r>
              <a:r>
                <a:rPr kumimoji="1" lang="en-US" altLang="zh-CN" sz="1200" dirty="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.1%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573225" y="4609299"/>
              <a:ext cx="65976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4.6%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686380" y="4505794"/>
              <a:ext cx="664210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5.4%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8921688" y="4308728"/>
              <a:ext cx="54637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6.7%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9920945" y="4047324"/>
              <a:ext cx="648335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8.4%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339762" y="2768497"/>
              <a:ext cx="7150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17.3%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206596" y="2836348"/>
              <a:ext cx="7150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16.8%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8081385" y="2906996"/>
              <a:ext cx="7150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16.3%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971676" y="2993302"/>
              <a:ext cx="7150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15.8%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858641" y="3099171"/>
              <a:ext cx="7150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chemeClr val="bg1"/>
                  </a:solidFill>
                  <a:latin typeface="Source Han Sans CN" charset="-122"/>
                  <a:ea typeface="Source Han Sans CN" charset="-122"/>
                  <a:cs typeface="Source Han Sans CN" charset="-122"/>
                </a:rPr>
                <a:t>15.1%</a:t>
              </a:r>
              <a:endParaRPr kumimoji="1" lang="zh-CN" altLang="en-US" sz="1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633046" y="10128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表 1"/>
          <p:cNvGraphicFramePr/>
          <p:nvPr/>
        </p:nvGraphicFramePr>
        <p:xfrm>
          <a:off x="6296660" y="2235200"/>
          <a:ext cx="3586536" cy="2773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cxnSp>
        <p:nvCxnSpPr>
          <p:cNvPr id="3" name="肘形连接符 2"/>
          <p:cNvCxnSpPr/>
          <p:nvPr/>
        </p:nvCxnSpPr>
        <p:spPr>
          <a:xfrm flipV="1">
            <a:off x="8293100" y="1803400"/>
            <a:ext cx="1475796" cy="342900"/>
          </a:xfrm>
          <a:prstGeom prst="bentConnector3">
            <a:avLst>
              <a:gd name="adj1" fmla="val 88"/>
            </a:avLst>
          </a:prstGeom>
          <a:ln w="25400" cap="rnd">
            <a:solidFill>
              <a:schemeClr val="bg1"/>
            </a:solidFill>
            <a:round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线箭头连接符 3"/>
          <p:cNvCxnSpPr/>
          <p:nvPr/>
        </p:nvCxnSpPr>
        <p:spPr>
          <a:xfrm>
            <a:off x="9095796" y="3136900"/>
            <a:ext cx="698500" cy="0"/>
          </a:xfrm>
          <a:prstGeom prst="straightConnector1">
            <a:avLst/>
          </a:prstGeom>
          <a:ln w="22225">
            <a:solidFill>
              <a:schemeClr val="bg1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768896" y="1329779"/>
            <a:ext cx="1254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800" b="1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9%</a:t>
            </a:r>
            <a:endParaRPr kumimoji="1" lang="zh-CN" altLang="en-US" sz="4800" b="1" dirty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842500" y="1990611"/>
            <a:ext cx="1206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b="1" dirty="0" smtClean="0">
                <a:solidFill>
                  <a:schemeClr val="bg1">
                    <a:lumMod val="8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转型领军者</a:t>
            </a:r>
            <a:endParaRPr kumimoji="1" lang="en-US" altLang="zh-CN" sz="1600" b="1" dirty="0">
              <a:solidFill>
                <a:schemeClr val="bg1">
                  <a:lumMod val="8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18398" y="2792747"/>
            <a:ext cx="12547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 dirty="0" smtClean="0">
                <a:solidFill>
                  <a:schemeClr val="bg1">
                    <a:lumMod val="6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91%</a:t>
            </a:r>
            <a:endParaRPr kumimoji="1" lang="en-US" altLang="zh-CN" sz="2400" b="1" dirty="0" smtClean="0">
              <a:solidFill>
                <a:schemeClr val="bg1">
                  <a:lumMod val="6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pPr algn="ctr"/>
            <a:r>
              <a:rPr kumimoji="1" lang="zh-CN" altLang="en-US" sz="1600" b="1" dirty="0" smtClean="0">
                <a:solidFill>
                  <a:schemeClr val="bg1">
                    <a:lumMod val="65000"/>
                  </a:schemeClr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其他企业</a:t>
            </a:r>
            <a:endParaRPr kumimoji="1" lang="zh-CN" altLang="en-US" sz="1600" b="1" dirty="0">
              <a:solidFill>
                <a:schemeClr val="bg1">
                  <a:lumMod val="65000"/>
                </a:schemeClr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09345" y="3207385"/>
            <a:ext cx="482219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4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只有</a:t>
            </a:r>
            <a:r>
              <a:rPr lang="en-US" altLang="zh-CN" sz="24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9%</a:t>
            </a:r>
            <a:r>
              <a:rPr lang="zh-CN" altLang="en-US" sz="2400" dirty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的中国企业转型成效</a:t>
            </a:r>
            <a:r>
              <a:rPr lang="zh-CN" altLang="en-US" sz="24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显著，</a:t>
            </a:r>
            <a:r>
              <a:rPr lang="en-US" altLang="zh-CN" sz="24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91%</a:t>
            </a:r>
            <a:r>
              <a:rPr lang="zh-CN" altLang="en-US" sz="24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的企业转型失败。</a:t>
            </a:r>
            <a:endParaRPr lang="zh-CN" altLang="en-US" sz="2400" dirty="0">
              <a:solidFill>
                <a:schemeClr val="bg2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69945" y="2640987"/>
            <a:ext cx="5838678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4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转型没有效果？</a:t>
            </a:r>
            <a:endParaRPr kumimoji="1" lang="zh-CN" altLang="en-US" sz="3200" dirty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35325" y="3373120"/>
            <a:ext cx="57213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100</a:t>
            </a:r>
            <a:r>
              <a:rPr kumimoji="1" lang="zh-CN" altLang="en-US" sz="32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亿？  </a:t>
            </a:r>
            <a:r>
              <a:rPr kumimoji="1" lang="en-US" altLang="zh-CN" sz="32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1000</a:t>
            </a:r>
            <a:r>
              <a:rPr kumimoji="1" lang="zh-CN" altLang="en-US" sz="32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亿？  </a:t>
            </a:r>
            <a:r>
              <a:rPr kumimoji="1" lang="en-US" altLang="zh-CN" sz="32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10000</a:t>
            </a:r>
            <a:r>
              <a:rPr kumimoji="1" lang="zh-CN" altLang="en-US" sz="3200" dirty="0" smtClean="0">
                <a:solidFill>
                  <a:schemeClr val="bg2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亿？</a:t>
            </a:r>
            <a:endParaRPr kumimoji="1" lang="zh-CN" altLang="en-US" dirty="0">
              <a:solidFill>
                <a:schemeClr val="bg2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86744" y="2365718"/>
            <a:ext cx="6874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4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被浪费的企业</a:t>
            </a:r>
            <a:r>
              <a:rPr kumimoji="1" lang="en-US" altLang="zh-CN" sz="44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IT</a:t>
            </a:r>
            <a:r>
              <a:rPr kumimoji="1" lang="zh-CN" altLang="en-US" sz="44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支出高达</a:t>
            </a:r>
            <a:endParaRPr kumimoji="1" lang="zh-CN" altLang="en-US" sz="2800" dirty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42853" y="456809"/>
            <a:ext cx="84509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盲目的数字化投入带来巨大损失</a:t>
            </a:r>
            <a:endParaRPr kumimoji="1" lang="en-US" altLang="zh-CN" sz="3600" dirty="0" smtClean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GE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software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  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GE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digital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  </a:t>
            </a:r>
            <a:r>
              <a:rPr kumimoji="1" lang="en-US" altLang="zh-CN" sz="2000" dirty="0" err="1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Predix</a:t>
            </a:r>
            <a:r>
              <a:rPr kumimoji="1" lang="zh-CN" altLang="en-US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 </a:t>
            </a:r>
            <a:r>
              <a:rPr kumimoji="1" lang="en-US" altLang="zh-CN" sz="20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…</a:t>
            </a:r>
            <a:endParaRPr kumimoji="1" lang="zh-CN" altLang="en-US" sz="20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30" y="3148356"/>
            <a:ext cx="1508050" cy="15080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8" b="8664"/>
          <a:stretch>
            <a:fillRect/>
          </a:stretch>
        </p:blipFill>
        <p:spPr>
          <a:xfrm>
            <a:off x="3337271" y="2095142"/>
            <a:ext cx="8326504" cy="35682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81680" y="2229485"/>
            <a:ext cx="5628005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失败的经历总会惊人的相似</a:t>
            </a:r>
            <a:endParaRPr kumimoji="1" lang="zh-CN" altLang="en-US" sz="3200" dirty="0" smtClean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pPr algn="ctr"/>
            <a:endParaRPr kumimoji="1" lang="zh-CN" altLang="en-US" sz="3200" dirty="0" smtClean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pPr algn="ctr"/>
            <a:r>
              <a:rPr kumimoji="1" lang="zh-CN" altLang="en-US" sz="3200" dirty="0" smtClean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在数字经济的未来</a:t>
            </a:r>
            <a:r>
              <a:rPr kumimoji="1" lang="zh-CN" altLang="en-US" sz="3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十年</a:t>
            </a:r>
            <a:endParaRPr kumimoji="1" lang="en-US" altLang="zh-CN" sz="3200" dirty="0">
              <a:solidFill>
                <a:schemeClr val="bg1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  <a:p>
            <a:pPr algn="ctr"/>
            <a:r>
              <a:rPr kumimoji="1" lang="zh-CN" altLang="en-US" sz="3200" dirty="0">
                <a:solidFill>
                  <a:schemeClr val="bg1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企业</a:t>
            </a:r>
            <a:r>
              <a:rPr kumimoji="1" lang="zh-CN" altLang="en-US" sz="5400" dirty="0" smtClean="0">
                <a:solidFill>
                  <a:srgbClr val="FED47D"/>
                </a:solidFill>
                <a:latin typeface="Source Han Sans CN" charset="-122"/>
                <a:ea typeface="Source Han Sans CN" charset="-122"/>
                <a:cs typeface="Source Han Sans CN" charset="-122"/>
              </a:rPr>
              <a:t>如何数字化</a:t>
            </a:r>
            <a:endParaRPr kumimoji="1" lang="en-US" altLang="zh-CN" sz="5400" dirty="0" smtClean="0">
              <a:solidFill>
                <a:srgbClr val="FED47D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1252</Words>
  <Application>WPS 演示</Application>
  <PresentationFormat>宽屏</PresentationFormat>
  <Paragraphs>134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Arial</vt:lpstr>
      <vt:lpstr>方正书宋_GBK</vt:lpstr>
      <vt:lpstr>Wingdings</vt:lpstr>
      <vt:lpstr>Source Han Sans CN Light</vt:lpstr>
      <vt:lpstr>Source Han Sans CN</vt:lpstr>
      <vt:lpstr>Source Han Sans CN Normal</vt:lpstr>
      <vt:lpstr>苹方-简</vt:lpstr>
      <vt:lpstr>微软雅黑</vt:lpstr>
      <vt:lpstr>汉仪旗黑KW</vt:lpstr>
      <vt:lpstr>宋体</vt:lpstr>
      <vt:lpstr>Arial Unicode MS</vt:lpstr>
      <vt:lpstr>等线</vt:lpstr>
      <vt:lpstr>汉仪中等线KW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mrkelly</cp:lastModifiedBy>
  <cp:revision>534</cp:revision>
  <cp:lastPrinted>2019-10-09T13:16:21Z</cp:lastPrinted>
  <dcterms:created xsi:type="dcterms:W3CDTF">2019-10-09T13:16:21Z</dcterms:created>
  <dcterms:modified xsi:type="dcterms:W3CDTF">2019-10-09T13:16:21Z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2052-1.5.2.2273</vt:lpwstr>
  </property>
</Properties>
</file>